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9" r:id="rId1"/>
  </p:sldMasterIdLst>
  <p:notesMasterIdLst>
    <p:notesMasterId r:id="rId26"/>
  </p:notesMasterIdLst>
  <p:sldIdLst>
    <p:sldId id="297" r:id="rId2"/>
    <p:sldId id="281" r:id="rId3"/>
    <p:sldId id="283" r:id="rId4"/>
    <p:sldId id="291" r:id="rId5"/>
    <p:sldId id="269" r:id="rId6"/>
    <p:sldId id="287" r:id="rId7"/>
    <p:sldId id="279" r:id="rId8"/>
    <p:sldId id="292" r:id="rId9"/>
    <p:sldId id="285" r:id="rId10"/>
    <p:sldId id="270" r:id="rId11"/>
    <p:sldId id="294" r:id="rId12"/>
    <p:sldId id="295" r:id="rId13"/>
    <p:sldId id="284" r:id="rId14"/>
    <p:sldId id="293" r:id="rId15"/>
    <p:sldId id="271" r:id="rId16"/>
    <p:sldId id="272" r:id="rId17"/>
    <p:sldId id="273" r:id="rId18"/>
    <p:sldId id="288" r:id="rId19"/>
    <p:sldId id="296" r:id="rId20"/>
    <p:sldId id="286" r:id="rId21"/>
    <p:sldId id="280" r:id="rId22"/>
    <p:sldId id="266" r:id="rId23"/>
    <p:sldId id="289" r:id="rId24"/>
    <p:sldId id="29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57"/>
    <p:restoredTop sz="90601"/>
  </p:normalViewPr>
  <p:slideViewPr>
    <p:cSldViewPr snapToGrid="0" snapToObjects="1">
      <p:cViewPr varScale="1">
        <p:scale>
          <a:sx n="141" d="100"/>
          <a:sy n="141" d="100"/>
        </p:scale>
        <p:origin x="200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2C9A9-2382-5E44-B838-8CD66C8D953A}" type="datetimeFigureOut">
              <a:rPr lang="en-US" smtClean="0"/>
              <a:t>8/16/22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48097-70EF-674A-BC75-8B45D3119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53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48097-70EF-674A-BC75-8B45D31198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19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48097-70EF-674A-BC75-8B45D31198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53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48097-70EF-674A-BC75-8B45D31198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38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48097-70EF-674A-BC75-8B45D31198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72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/>
              <a:t>Building a Resilient Culture: </a:t>
            </a:r>
          </a:p>
          <a:p>
            <a:pPr marL="0" indent="0">
              <a:buNone/>
            </a:pPr>
            <a:r>
              <a:rPr lang="en-US" sz="1200" dirty="0"/>
              <a:t>	- stress reduction &amp; coping skills</a:t>
            </a:r>
          </a:p>
          <a:p>
            <a:pPr marL="0" indent="0">
              <a:buNone/>
            </a:pPr>
            <a:r>
              <a:rPr lang="en-US" sz="1200" dirty="0"/>
              <a:t>	- training in emotional intelligence and empathetic responses</a:t>
            </a:r>
          </a:p>
          <a:p>
            <a:pPr marL="0" indent="0">
              <a:buNone/>
            </a:pPr>
            <a:r>
              <a:rPr lang="en-US" sz="1200" dirty="0"/>
              <a:t>	- referrals: chaplains, mental health professionals, social workers</a:t>
            </a:r>
          </a:p>
          <a:p>
            <a:pPr marL="0" indent="0">
              <a:buNone/>
            </a:pPr>
            <a:r>
              <a:rPr lang="en-US" sz="1200" dirty="0"/>
              <a:t>Reduce Stigma:</a:t>
            </a:r>
          </a:p>
          <a:p>
            <a:pPr marL="0" indent="0">
              <a:buNone/>
            </a:pPr>
            <a:r>
              <a:rPr lang="en-US" sz="1200" dirty="0"/>
              <a:t>	- safe environment</a:t>
            </a:r>
          </a:p>
          <a:p>
            <a:pPr marL="0" indent="0">
              <a:buNone/>
            </a:pPr>
            <a:r>
              <a:rPr lang="en-US" sz="1200" dirty="0"/>
              <a:t>	-information &amp; discussion to normalize mental health</a:t>
            </a:r>
          </a:p>
          <a:p>
            <a:pPr marL="0" indent="0">
              <a:buNone/>
            </a:pPr>
            <a:r>
              <a:rPr lang="en-US" sz="1200" dirty="0"/>
              <a:t>	-promote help-seeking</a:t>
            </a:r>
          </a:p>
          <a:p>
            <a:pPr marL="0" indent="0">
              <a:buNone/>
            </a:pPr>
            <a:r>
              <a:rPr lang="en-US" sz="1200" dirty="0"/>
              <a:t>Create Empathetic Leadership</a:t>
            </a:r>
          </a:p>
          <a:p>
            <a:pPr marL="0" indent="0">
              <a:buNone/>
            </a:pPr>
            <a:r>
              <a:rPr lang="en-US" sz="1200" dirty="0"/>
              <a:t>	- interpersonal skills</a:t>
            </a:r>
          </a:p>
          <a:p>
            <a:pPr marL="0" indent="0">
              <a:buNone/>
            </a:pPr>
            <a:r>
              <a:rPr lang="en-US" sz="1200" dirty="0"/>
              <a:t>	- recognize signs of distress</a:t>
            </a:r>
          </a:p>
          <a:p>
            <a:pPr marL="0" indent="0">
              <a:buNone/>
            </a:pPr>
            <a:r>
              <a:rPr lang="en-US" sz="1200" dirty="0"/>
              <a:t>	- become advocates for mental health</a:t>
            </a:r>
          </a:p>
          <a:p>
            <a:pPr marL="0" indent="0">
              <a:buNone/>
            </a:pPr>
            <a:r>
              <a:rPr lang="en-US" sz="1200" dirty="0"/>
              <a:t>	- promote authentic and vulnerable conversations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48097-70EF-674A-BC75-8B45D31198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89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48097-70EF-674A-BC75-8B45D31198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40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48097-70EF-674A-BC75-8B45D31198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82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48097-70EF-674A-BC75-8B45D311981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63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48097-70EF-674A-BC75-8B45D31198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34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48097-70EF-674A-BC75-8B45D311981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99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48097-70EF-674A-BC75-8B45D31198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20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48097-70EF-674A-BC75-8B45D31198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03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48097-70EF-674A-BC75-8B45D31198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82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48097-70EF-674A-BC75-8B45D31198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69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48097-70EF-674A-BC75-8B45D31198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02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48097-70EF-674A-BC75-8B45D31198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67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48097-70EF-674A-BC75-8B45D31198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70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48097-70EF-674A-BC75-8B45D31198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55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447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26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4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38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58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94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8/16/22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218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727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7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3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485584D-7D79-4248-9986-4CA35242F944}" type="datetimeFigureOut">
              <a:rPr lang="en-US" smtClean="0"/>
              <a:t>8/16/22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022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8/16/22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818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unset on snowcapped mountains">
            <a:extLst>
              <a:ext uri="{FF2B5EF4-FFF2-40B4-BE49-F238E27FC236}">
                <a16:creationId xmlns:a16="http://schemas.microsoft.com/office/drawing/2014/main" id="{D42B8A69-EE84-3944-92C4-9AE51C8F6C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r="-1" b="15728"/>
          <a:stretch/>
        </p:blipFill>
        <p:spPr>
          <a:xfrm>
            <a:off x="485" y="10149"/>
            <a:ext cx="12191695" cy="6857990"/>
          </a:xfrm>
          <a:prstGeom prst="rect">
            <a:avLst/>
          </a:prstGeom>
        </p:spPr>
      </p:pic>
      <p:sp>
        <p:nvSpPr>
          <p:cNvPr id="57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9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912C00-1656-C847-83FC-DD3FA7253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5094" y="5508059"/>
            <a:ext cx="1704616" cy="999494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C104F458-81B5-934D-A6D4-89FE86C0B9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714" y="5044283"/>
            <a:ext cx="1697036" cy="169703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7A03CDA-BEB9-C34C-8228-DD9198632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669" y="434948"/>
            <a:ext cx="9603275" cy="545422"/>
          </a:xfrm>
        </p:spPr>
        <p:txBody>
          <a:bodyPr>
            <a:noAutofit/>
          </a:bodyPr>
          <a:lstStyle/>
          <a:p>
            <a:pPr algn="ctr"/>
            <a:r>
              <a:rPr lang="en-US" sz="3600" i="1" cap="small" dirty="0">
                <a:latin typeface="+mn-lt"/>
              </a:rPr>
              <a:t>When Trauma Comes to Work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016247-30A2-8149-B0FE-1C3B6CE91C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9295" y="1353415"/>
            <a:ext cx="6826021" cy="417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87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unset on snowcapped mountains">
            <a:extLst>
              <a:ext uri="{FF2B5EF4-FFF2-40B4-BE49-F238E27FC236}">
                <a16:creationId xmlns:a16="http://schemas.microsoft.com/office/drawing/2014/main" id="{B6D49C3C-255D-5142-85CF-36B3CCA9F2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-1" b="15728"/>
          <a:stretch/>
        </p:blipFill>
        <p:spPr>
          <a:xfrm>
            <a:off x="0" y="10"/>
            <a:ext cx="12191695" cy="6857990"/>
          </a:xfrm>
          <a:prstGeom prst="rect">
            <a:avLst/>
          </a:prstGeom>
        </p:spPr>
      </p:pic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0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E0AB2-BDEC-3348-9133-E69324AEE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cap="all" spc="390" dirty="0"/>
              <a:t>Trauma is</a:t>
            </a:r>
            <a:br>
              <a:rPr lang="en-US" cap="all" spc="390" dirty="0"/>
            </a:br>
            <a:r>
              <a:rPr lang="en-US" cap="all" spc="390" dirty="0"/>
              <a:t>Real &amp;</a:t>
            </a:r>
            <a:br>
              <a:rPr lang="en-US" cap="all" spc="390" dirty="0"/>
            </a:br>
            <a:r>
              <a:rPr lang="en-US" cap="all" spc="390" dirty="0"/>
              <a:t>Powerful</a:t>
            </a:r>
            <a:endParaRPr lang="en-US" kern="1200" cap="all" spc="390" baseline="0" dirty="0">
              <a:latin typeface="+mj-lt"/>
              <a:ea typeface="+mj-ea"/>
              <a:cs typeface="+mj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A7CB0-48A6-E44A-954A-06417AFB1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5" y="1193800"/>
            <a:ext cx="7039513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800" dirty="0"/>
              <a:t>Affects more people than you realize (70%)</a:t>
            </a:r>
          </a:p>
          <a:p>
            <a:pPr marL="0" indent="0">
              <a:buNone/>
            </a:pPr>
            <a:r>
              <a:rPr lang="en-US" sz="2800" dirty="0"/>
              <a:t>Affects workplace culture and environment</a:t>
            </a:r>
          </a:p>
          <a:p>
            <a:pPr marL="0" indent="0">
              <a:buNone/>
            </a:pPr>
            <a:r>
              <a:rPr lang="en-US" sz="2800" dirty="0"/>
              <a:t>Affects costs, performance, and outcomes</a:t>
            </a:r>
          </a:p>
          <a:p>
            <a:pPr marL="0" indent="0">
              <a:buNone/>
            </a:pPr>
            <a:r>
              <a:rPr lang="en-US" sz="2800" dirty="0"/>
              <a:t>Affects the care of employees</a:t>
            </a:r>
          </a:p>
          <a:p>
            <a:pPr marL="0" indent="0">
              <a:buNone/>
            </a:pPr>
            <a:r>
              <a:rPr lang="en-US" sz="2800" dirty="0"/>
              <a:t>Affects the long-term direction of the company</a:t>
            </a:r>
          </a:p>
          <a:p>
            <a:endParaRPr lang="en-US" dirty="0"/>
          </a:p>
        </p:txBody>
      </p:sp>
      <p:sp>
        <p:nvSpPr>
          <p:cNvPr id="26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AB713F-2271-6A4D-B3C7-CE8A6967C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5094" y="5508059"/>
            <a:ext cx="1704616" cy="999494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F11F0F1F-D7CF-CB46-B3FC-22D2B512F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714" y="5044283"/>
            <a:ext cx="1697036" cy="16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06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unset on snowcapped mountains">
            <a:extLst>
              <a:ext uri="{FF2B5EF4-FFF2-40B4-BE49-F238E27FC236}">
                <a16:creationId xmlns:a16="http://schemas.microsoft.com/office/drawing/2014/main" id="{2D8402D2-7218-5C43-82FC-048BCF3AE7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-1" b="15728"/>
          <a:stretch/>
        </p:blipFill>
        <p:spPr>
          <a:xfrm>
            <a:off x="305" y="0"/>
            <a:ext cx="12191695" cy="6857990"/>
          </a:xfrm>
          <a:prstGeom prst="rect">
            <a:avLst/>
          </a:prstGeom>
        </p:spPr>
      </p:pic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0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E0AB2-BDEC-3348-9133-E69324AEE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cap="all" spc="390" baseline="0" dirty="0">
                <a:latin typeface="+mj-lt"/>
                <a:ea typeface="+mj-ea"/>
                <a:cs typeface="+mj-cs"/>
              </a:rPr>
              <a:t>Trauma IQ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A7CB0-48A6-E44A-954A-06417AFB1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40" y="947310"/>
            <a:ext cx="6085091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200" u="sng" dirty="0"/>
              <a:t>Three types of Trauma:</a:t>
            </a:r>
          </a:p>
          <a:p>
            <a:pPr marL="0" indent="0">
              <a:buNone/>
            </a:pPr>
            <a:r>
              <a:rPr lang="en-US" sz="3200" dirty="0"/>
              <a:t>	Acute: a single event</a:t>
            </a:r>
          </a:p>
          <a:p>
            <a:pPr marL="0" indent="0">
              <a:buNone/>
            </a:pPr>
            <a:r>
              <a:rPr lang="en-US" sz="3200" dirty="0"/>
              <a:t>	Chronic: prolonged events</a:t>
            </a:r>
          </a:p>
          <a:p>
            <a:pPr marL="0" indent="0">
              <a:buNone/>
            </a:pPr>
            <a:r>
              <a:rPr lang="en-US" sz="3200" dirty="0"/>
              <a:t>	Complex: multiple events</a:t>
            </a:r>
          </a:p>
        </p:txBody>
      </p:sp>
      <p:sp>
        <p:nvSpPr>
          <p:cNvPr id="26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A9C8B3-C465-F54D-9FB1-3D77172B0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5094" y="5508059"/>
            <a:ext cx="1704616" cy="999494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FE4D4E97-EDAF-A747-9ECC-7E31FF994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714" y="5044283"/>
            <a:ext cx="1697036" cy="16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30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unset on snowcapped mountains">
            <a:extLst>
              <a:ext uri="{FF2B5EF4-FFF2-40B4-BE49-F238E27FC236}">
                <a16:creationId xmlns:a16="http://schemas.microsoft.com/office/drawing/2014/main" id="{D42B8A69-EE84-3944-92C4-9AE51C8F6C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r="-1" b="15728"/>
          <a:stretch/>
        </p:blipFill>
        <p:spPr>
          <a:xfrm>
            <a:off x="20713" y="0"/>
            <a:ext cx="12191695" cy="6857990"/>
          </a:xfrm>
          <a:prstGeom prst="rect">
            <a:avLst/>
          </a:prstGeom>
        </p:spPr>
      </p:pic>
      <p:sp>
        <p:nvSpPr>
          <p:cNvPr id="57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9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296E24-07C5-E741-82E6-5CA30BFF7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982" y="1079495"/>
            <a:ext cx="2713231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Trauma IQ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912C00-1656-C847-83FC-DD3FA7253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5094" y="5508059"/>
            <a:ext cx="1704616" cy="999494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C104F458-81B5-934D-A6D4-89FE86C0B9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714" y="5044283"/>
            <a:ext cx="1697036" cy="16970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823EB0-0EAA-054F-86CE-A499A28728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598" y="947310"/>
            <a:ext cx="62611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42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unset on snowcapped mountains">
            <a:extLst>
              <a:ext uri="{FF2B5EF4-FFF2-40B4-BE49-F238E27FC236}">
                <a16:creationId xmlns:a16="http://schemas.microsoft.com/office/drawing/2014/main" id="{D42B8A69-EE84-3944-92C4-9AE51C8F6C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r="-1" b="15728"/>
          <a:stretch/>
        </p:blipFill>
        <p:spPr>
          <a:xfrm>
            <a:off x="305" y="0"/>
            <a:ext cx="12191695" cy="6857990"/>
          </a:xfrm>
          <a:prstGeom prst="rect">
            <a:avLst/>
          </a:prstGeom>
        </p:spPr>
      </p:pic>
      <p:sp>
        <p:nvSpPr>
          <p:cNvPr id="57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9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296E24-07C5-E741-82E6-5CA30BFF7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152" y="1079500"/>
            <a:ext cx="2002221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Effects </a:t>
            </a:r>
            <a:br>
              <a:rPr lang="en-US" dirty="0"/>
            </a:br>
            <a:r>
              <a:rPr lang="en-US" dirty="0"/>
              <a:t>of </a:t>
            </a:r>
            <a:br>
              <a:rPr lang="en-US" dirty="0"/>
            </a:br>
            <a:r>
              <a:rPr lang="en-US" dirty="0"/>
              <a:t>Trauma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65DC77E-63B5-E741-BBE1-BD20C8B86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5094" y="5508059"/>
            <a:ext cx="1704616" cy="999494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EBAE772-D612-364D-A38A-E04D8F4FC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indent="0">
              <a:buNone/>
            </a:pPr>
            <a:r>
              <a:rPr lang="en-US" sz="2800" i="1" dirty="0"/>
              <a:t>The slightest hint of a threat creates a fight-or-flight response, triggering stress hormones that keep them in a state of hyperarousal long after the perceived threat is gone.</a:t>
            </a:r>
          </a:p>
          <a:p>
            <a:pPr marL="0" indent="0">
              <a:buNone/>
            </a:pPr>
            <a:r>
              <a:rPr lang="en-US" sz="2800" i="1" dirty="0"/>
              <a:t>Flashbacks keep survivors stuck in their traumatic event, so they are never able to fully engage in the present. </a:t>
            </a:r>
          </a:p>
          <a:p>
            <a:pPr marL="0" indent="0">
              <a:buNone/>
            </a:pPr>
            <a:r>
              <a:rPr lang="en-US" sz="2800" i="1" dirty="0"/>
              <a:t>Trauma and flashbacks cause intense emotions and physical sensations that are overwhelming.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65AC552C-8F88-BA42-B38C-C59D1AA61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714" y="5044283"/>
            <a:ext cx="1697036" cy="16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46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unset on snowcapped mountains">
            <a:extLst>
              <a:ext uri="{FF2B5EF4-FFF2-40B4-BE49-F238E27FC236}">
                <a16:creationId xmlns:a16="http://schemas.microsoft.com/office/drawing/2014/main" id="{D42B8A69-EE84-3944-92C4-9AE51C8F6C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r="-1" b="15728"/>
          <a:stretch/>
        </p:blipFill>
        <p:spPr>
          <a:xfrm>
            <a:off x="20713" y="0"/>
            <a:ext cx="12191695" cy="6857990"/>
          </a:xfrm>
          <a:prstGeom prst="rect">
            <a:avLst/>
          </a:prstGeom>
        </p:spPr>
      </p:pic>
      <p:sp>
        <p:nvSpPr>
          <p:cNvPr id="57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9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296E24-07C5-E741-82E6-5CA30BFF7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751" y="1079495"/>
            <a:ext cx="1957319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Effects</a:t>
            </a:r>
            <a:br>
              <a:rPr lang="en-US" dirty="0"/>
            </a:br>
            <a:r>
              <a:rPr lang="en-US" dirty="0"/>
              <a:t>of</a:t>
            </a:r>
            <a:br>
              <a:rPr lang="en-US" dirty="0"/>
            </a:br>
            <a:r>
              <a:rPr lang="en-US" dirty="0"/>
              <a:t>Trauma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912C00-1656-C847-83FC-DD3FA7253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5094" y="5508059"/>
            <a:ext cx="1704616" cy="999494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C104F458-81B5-934D-A6D4-89FE86C0B9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714" y="5044283"/>
            <a:ext cx="1697036" cy="16970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6675B3-9A83-D94C-B34A-D9F7BEBAAA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2111" y="1745521"/>
            <a:ext cx="5893597" cy="336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23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unset on snowcapped mountains">
            <a:extLst>
              <a:ext uri="{FF2B5EF4-FFF2-40B4-BE49-F238E27FC236}">
                <a16:creationId xmlns:a16="http://schemas.microsoft.com/office/drawing/2014/main" id="{2D8402D2-7218-5C43-82FC-048BCF3AE7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-1" b="15728"/>
          <a:stretch/>
        </p:blipFill>
        <p:spPr>
          <a:xfrm>
            <a:off x="305" y="0"/>
            <a:ext cx="12191695" cy="6857990"/>
          </a:xfrm>
          <a:prstGeom prst="rect">
            <a:avLst/>
          </a:prstGeom>
        </p:spPr>
      </p:pic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0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E0AB2-BDEC-3348-9133-E69324AEE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cap="all" spc="390" baseline="0" dirty="0">
                <a:latin typeface="+mj-lt"/>
                <a:ea typeface="+mj-ea"/>
                <a:cs typeface="+mj-cs"/>
              </a:rPr>
              <a:t>What you observe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A7CB0-48A6-E44A-954A-06417AFB1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40" y="947310"/>
            <a:ext cx="6085091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800" dirty="0"/>
              <a:t>Depression, Moodiness</a:t>
            </a:r>
          </a:p>
          <a:p>
            <a:pPr marL="0" indent="0">
              <a:buNone/>
            </a:pPr>
            <a:r>
              <a:rPr lang="en-US" sz="2800" dirty="0"/>
              <a:t>Anxiety, Fear, Indecision</a:t>
            </a:r>
          </a:p>
          <a:p>
            <a:pPr marL="0" indent="0">
              <a:buNone/>
            </a:pPr>
            <a:r>
              <a:rPr lang="en-US" sz="2800" dirty="0"/>
              <a:t>Emotional outbursts,  Drama</a:t>
            </a:r>
          </a:p>
          <a:p>
            <a:pPr marL="0" indent="0">
              <a:buNone/>
            </a:pPr>
            <a:r>
              <a:rPr lang="en-US" sz="2800" dirty="0"/>
              <a:t>Isolation, Inattention, Lack of focus</a:t>
            </a:r>
          </a:p>
          <a:p>
            <a:pPr marL="0" indent="0">
              <a:buNone/>
            </a:pPr>
            <a:r>
              <a:rPr lang="en-US" sz="2800" dirty="0"/>
              <a:t>Insomnia, Hypervigilance, Rage</a:t>
            </a:r>
          </a:p>
          <a:p>
            <a:pPr marL="0" indent="0">
              <a:buNone/>
            </a:pPr>
            <a:r>
              <a:rPr lang="en-US" sz="2800" dirty="0"/>
              <a:t>Medicating:  Alcohol, Drugs, Video . . . .</a:t>
            </a:r>
          </a:p>
        </p:txBody>
      </p:sp>
      <p:sp>
        <p:nvSpPr>
          <p:cNvPr id="26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A9C8B3-C465-F54D-9FB1-3D77172B0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5094" y="5508059"/>
            <a:ext cx="1704616" cy="999494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FE4D4E97-EDAF-A747-9ECC-7E31FF994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714" y="5044283"/>
            <a:ext cx="1697036" cy="16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00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unset on snowcapped mountains">
            <a:extLst>
              <a:ext uri="{FF2B5EF4-FFF2-40B4-BE49-F238E27FC236}">
                <a16:creationId xmlns:a16="http://schemas.microsoft.com/office/drawing/2014/main" id="{1EBF8846-97A5-7B42-BFF4-27DE3954D7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r="-1" b="15728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0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E0AB2-BDEC-3348-9133-E69324AEE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116" y="1079500"/>
            <a:ext cx="3075248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cap="all" spc="390" baseline="0" dirty="0">
                <a:latin typeface="+mj-lt"/>
                <a:ea typeface="+mj-ea"/>
                <a:cs typeface="+mj-cs"/>
              </a:rPr>
              <a:t>Crafting a response to trauma – </a:t>
            </a:r>
            <a:br>
              <a:rPr lang="en-US" sz="2800" kern="1200" cap="all" spc="390" baseline="0" dirty="0">
                <a:latin typeface="+mj-lt"/>
                <a:ea typeface="+mj-ea"/>
                <a:cs typeface="+mj-cs"/>
              </a:rPr>
            </a:br>
            <a:br>
              <a:rPr lang="en-US" sz="2800" kern="1200" cap="all" spc="390" baseline="0" dirty="0">
                <a:latin typeface="+mj-lt"/>
                <a:ea typeface="+mj-ea"/>
                <a:cs typeface="+mj-cs"/>
              </a:rPr>
            </a:br>
            <a:r>
              <a:rPr lang="en-US" sz="2000" kern="1200" cap="all" spc="390" baseline="0" dirty="0">
                <a:latin typeface="+mj-lt"/>
                <a:ea typeface="+mj-ea"/>
                <a:cs typeface="+mj-cs"/>
              </a:rPr>
              <a:t>proactive &amp;</a:t>
            </a:r>
            <a:br>
              <a:rPr lang="en-US" sz="2000" kern="1200" cap="all" spc="390" baseline="0" dirty="0">
                <a:latin typeface="+mj-lt"/>
                <a:ea typeface="+mj-ea"/>
                <a:cs typeface="+mj-cs"/>
              </a:rPr>
            </a:br>
            <a:r>
              <a:rPr lang="en-US" sz="2000" kern="1200" cap="all" spc="390" baseline="0" dirty="0">
                <a:latin typeface="+mj-lt"/>
                <a:ea typeface="+mj-ea"/>
                <a:cs typeface="+mj-cs"/>
              </a:rPr>
              <a:t>preventative </a:t>
            </a:r>
            <a:endParaRPr lang="en-US" sz="2800" kern="1200" cap="all" spc="390" baseline="0" dirty="0">
              <a:latin typeface="+mj-lt"/>
              <a:ea typeface="+mj-ea"/>
              <a:cs typeface="+mj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A7CB0-48A6-E44A-954A-06417AFB1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953072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800" dirty="0"/>
              <a:t>Recognize causes and triggers of trauma</a:t>
            </a:r>
          </a:p>
          <a:p>
            <a:pPr marL="0" indent="0">
              <a:buNone/>
            </a:pPr>
            <a:r>
              <a:rPr lang="en-US" sz="2800" dirty="0"/>
              <a:t>Create a strategic planning group on trauma</a:t>
            </a:r>
          </a:p>
          <a:p>
            <a:pPr marL="0" indent="0">
              <a:buNone/>
            </a:pPr>
            <a:r>
              <a:rPr lang="en-US" sz="2800" dirty="0"/>
              <a:t>Practice traumatic event responses</a:t>
            </a:r>
          </a:p>
          <a:p>
            <a:pPr marL="0" indent="0">
              <a:buNone/>
            </a:pPr>
            <a:r>
              <a:rPr lang="en-US" sz="2800" dirty="0"/>
              <a:t>Provide information sessions to normalize mental health discussion</a:t>
            </a:r>
          </a:p>
        </p:txBody>
      </p:sp>
      <p:sp>
        <p:nvSpPr>
          <p:cNvPr id="26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46326C-6098-4043-B75C-79B76AB4D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5094" y="5508059"/>
            <a:ext cx="1704616" cy="999494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2B894336-A5BE-4E46-96B5-653F0711F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714" y="5044283"/>
            <a:ext cx="1697036" cy="16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31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unset on snowcapped mountains">
            <a:extLst>
              <a:ext uri="{FF2B5EF4-FFF2-40B4-BE49-F238E27FC236}">
                <a16:creationId xmlns:a16="http://schemas.microsoft.com/office/drawing/2014/main" id="{796D874C-C462-104F-98BD-EC1EBB9946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r="-1" b="15728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0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E0AB2-BDEC-3348-9133-E69324AEE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1079500"/>
            <a:ext cx="3193050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cap="all" spc="390" baseline="0" dirty="0">
                <a:latin typeface="+mj-lt"/>
                <a:ea typeface="+mj-ea"/>
                <a:cs typeface="+mj-cs"/>
              </a:rPr>
              <a:t>Creating a Trauma-Resilient workplace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A7CB0-48A6-E44A-954A-06417AFB1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272" y="1758776"/>
            <a:ext cx="7039516" cy="33461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600" dirty="0"/>
              <a:t>Build a Resilient Culture </a:t>
            </a:r>
          </a:p>
          <a:p>
            <a:pPr marL="0" indent="0">
              <a:buNone/>
            </a:pPr>
            <a:r>
              <a:rPr lang="en-US" sz="3600" dirty="0"/>
              <a:t>Reduce Stigma</a:t>
            </a:r>
          </a:p>
          <a:p>
            <a:pPr marL="0" indent="0">
              <a:buNone/>
            </a:pPr>
            <a:r>
              <a:rPr lang="en-US" sz="3600" dirty="0"/>
              <a:t>Create Empathetic Leadership</a:t>
            </a:r>
            <a:r>
              <a:rPr lang="en-US" sz="2800" dirty="0"/>
              <a:t>	</a:t>
            </a:r>
          </a:p>
        </p:txBody>
      </p:sp>
      <p:sp>
        <p:nvSpPr>
          <p:cNvPr id="26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86B033-41B6-BA4A-8700-1EE7D4308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5094" y="5508059"/>
            <a:ext cx="1704616" cy="999494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E081C88D-4F86-4F4B-9D8E-8C4D265BE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714" y="5044283"/>
            <a:ext cx="1697036" cy="16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30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unset on snowcapped mountains">
            <a:extLst>
              <a:ext uri="{FF2B5EF4-FFF2-40B4-BE49-F238E27FC236}">
                <a16:creationId xmlns:a16="http://schemas.microsoft.com/office/drawing/2014/main" id="{E2A4EC3E-43E5-3743-B83B-380945A276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-1" b="15728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1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E0AB2-BDEC-3348-9133-E69324AEE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112" y="1193800"/>
            <a:ext cx="3608209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kern="1200" cap="all" spc="390" baseline="0" dirty="0">
                <a:latin typeface="+mj-lt"/>
                <a:ea typeface="+mj-ea"/>
                <a:cs typeface="+mj-cs"/>
              </a:rPr>
              <a:t>Managing </a:t>
            </a:r>
            <a:br>
              <a:rPr lang="en-US" kern="1200" cap="all" spc="390" baseline="0" dirty="0">
                <a:latin typeface="+mj-lt"/>
                <a:ea typeface="+mj-ea"/>
                <a:cs typeface="+mj-cs"/>
              </a:rPr>
            </a:br>
            <a:r>
              <a:rPr lang="en-US" kern="1200" cap="all" spc="390" baseline="0" dirty="0">
                <a:latin typeface="+mj-lt"/>
                <a:ea typeface="+mj-ea"/>
                <a:cs typeface="+mj-cs"/>
              </a:rPr>
              <a:t>a Crisis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A7CB0-48A6-E44A-954A-06417AFB1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200" dirty="0"/>
              <a:t>People come first</a:t>
            </a:r>
          </a:p>
          <a:p>
            <a:pPr marL="0" indent="0">
              <a:buNone/>
            </a:pPr>
            <a:r>
              <a:rPr lang="en-US" sz="3200" dirty="0"/>
              <a:t>Make choices available</a:t>
            </a:r>
          </a:p>
          <a:p>
            <a:pPr marL="0" indent="0">
              <a:buNone/>
            </a:pPr>
            <a:r>
              <a:rPr lang="en-US" sz="3200" dirty="0"/>
              <a:t>Recovery through work</a:t>
            </a:r>
          </a:p>
          <a:p>
            <a:pPr marL="0" indent="0">
              <a:buNone/>
            </a:pPr>
            <a:r>
              <a:rPr lang="en-US" sz="3200" dirty="0"/>
              <a:t>Overcome barriers to care</a:t>
            </a:r>
          </a:p>
        </p:txBody>
      </p:sp>
      <p:sp>
        <p:nvSpPr>
          <p:cNvPr id="27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9245D3-0CA1-D44F-84C7-FD6867DF5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5094" y="5508059"/>
            <a:ext cx="1704616" cy="999494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EFEF7011-2AEF-BC4A-BF28-FFAF9A623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714" y="5044283"/>
            <a:ext cx="1697036" cy="16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77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9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912C00-1656-C847-83FC-DD3FA7253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5094" y="5508059"/>
            <a:ext cx="1704616" cy="999494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C104F458-81B5-934D-A6D4-89FE86C0B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714" y="5044283"/>
            <a:ext cx="1697036" cy="1697036"/>
          </a:xfrm>
          <a:prstGeom prst="rect">
            <a:avLst/>
          </a:prstGeom>
        </p:spPr>
      </p:pic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AF63DB9B-72D1-374E-A03B-7D1433753D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116681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2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5" name="Rectangle 102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70" descr="Sunset on snowcapped mountains">
            <a:extLst>
              <a:ext uri="{FF2B5EF4-FFF2-40B4-BE49-F238E27FC236}">
                <a16:creationId xmlns:a16="http://schemas.microsoft.com/office/drawing/2014/main" id="{C5528E5B-ABCB-E94D-8333-32978B4089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r="-1" b="15728"/>
          <a:stretch/>
        </p:blipFill>
        <p:spPr>
          <a:xfrm>
            <a:off x="305" y="24691"/>
            <a:ext cx="12191695" cy="6857990"/>
          </a:xfrm>
          <a:prstGeom prst="rect">
            <a:avLst/>
          </a:prstGeom>
        </p:spPr>
      </p:pic>
      <p:sp>
        <p:nvSpPr>
          <p:cNvPr id="116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7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8" name="Rectangle 108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E0AB2-BDEC-3348-9133-E69324AEE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651" y="1193801"/>
            <a:ext cx="3583086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800" kern="1200" cap="all" spc="390" baseline="0" dirty="0">
                <a:latin typeface="+mj-lt"/>
                <a:ea typeface="+mj-ea"/>
                <a:cs typeface="+mj-cs"/>
              </a:rPr>
              <a:t>Building</a:t>
            </a:r>
            <a:br>
              <a:rPr lang="en-US" sz="2800" kern="1200" cap="all" spc="390" baseline="0" dirty="0">
                <a:latin typeface="+mj-lt"/>
                <a:ea typeface="+mj-ea"/>
                <a:cs typeface="+mj-cs"/>
              </a:rPr>
            </a:br>
            <a:r>
              <a:rPr lang="en-US" sz="2800" kern="1200" cap="all" spc="390" baseline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Trauma-Informed</a:t>
            </a:r>
            <a:br>
              <a:rPr lang="en-US" sz="2800" kern="1200" cap="all" spc="390" baseline="0" dirty="0">
                <a:latin typeface="+mj-lt"/>
                <a:ea typeface="+mj-ea"/>
                <a:cs typeface="+mj-cs"/>
              </a:rPr>
            </a:br>
            <a:r>
              <a:rPr lang="en-US" sz="2800" kern="1200" cap="all" spc="390" baseline="0" dirty="0">
                <a:latin typeface="+mj-lt"/>
                <a:ea typeface="+mj-ea"/>
                <a:cs typeface="+mj-cs"/>
              </a:rPr>
              <a:t>Workplaces</a:t>
            </a:r>
            <a:br>
              <a:rPr lang="en-US" sz="2800" kern="1200" cap="all" spc="390" baseline="0" dirty="0">
                <a:latin typeface="+mj-lt"/>
                <a:ea typeface="+mj-ea"/>
                <a:cs typeface="+mj-cs"/>
              </a:rPr>
            </a:br>
            <a:endParaRPr lang="en-US" sz="2800" kern="1200" cap="all" spc="390" baseline="0" dirty="0">
              <a:latin typeface="+mj-lt"/>
              <a:ea typeface="+mj-ea"/>
              <a:cs typeface="+mj-cs"/>
            </a:endParaRPr>
          </a:p>
        </p:txBody>
      </p:sp>
      <p:cxnSp>
        <p:nvCxnSpPr>
          <p:cNvPr id="119" name="Straight Connector 110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A7CB0-48A6-E44A-954A-06417AFB1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416" y="1079500"/>
            <a:ext cx="4259960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John D. Erickson, DMN</a:t>
            </a:r>
          </a:p>
          <a:p>
            <a:pPr marL="0" indent="0">
              <a:buNone/>
            </a:pPr>
            <a:r>
              <a:rPr lang="en-US" sz="2400" dirty="0"/>
              <a:t>Dennis R. Humphrey, PhD</a:t>
            </a:r>
          </a:p>
          <a:p>
            <a:pPr marL="0" indent="0">
              <a:buNone/>
            </a:pPr>
            <a:r>
              <a:rPr lang="en-US" sz="2400" dirty="0"/>
              <a:t>August 16, 2022</a:t>
            </a:r>
          </a:p>
          <a:p>
            <a:pPr marL="0" indent="0">
              <a:buNone/>
            </a:pPr>
            <a:r>
              <a:rPr lang="en-US" sz="2400" dirty="0"/>
              <a:t>Eden Business Concepts, LLC</a:t>
            </a:r>
          </a:p>
        </p:txBody>
      </p:sp>
      <p:sp>
        <p:nvSpPr>
          <p:cNvPr id="1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C8464A-5A14-3041-945E-03B74AC94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5094" y="5508059"/>
            <a:ext cx="1704616" cy="999494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D44D55C-DF28-0341-9B59-0451BD0AA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714" y="5044283"/>
            <a:ext cx="1697036" cy="16970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AC01E0-3767-D049-8262-BED105E93E19}"/>
              </a:ext>
            </a:extLst>
          </p:cNvPr>
          <p:cNvSpPr txBox="1"/>
          <p:nvPr/>
        </p:nvSpPr>
        <p:spPr>
          <a:xfrm>
            <a:off x="2531778" y="5883031"/>
            <a:ext cx="6980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©️Eden Business Concepts LLC, 2022</a:t>
            </a:r>
          </a:p>
          <a:p>
            <a:r>
              <a:rPr lang="en-US" sz="1200" dirty="0"/>
              <a:t>Some material adapted from the 2021 One Mind at Work report: </a:t>
            </a:r>
            <a:r>
              <a:rPr lang="en-US" sz="1200" i="1" dirty="0"/>
              <a:t>Trauma and Mental Health in the Workplace.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42298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5" name="Rectangle 102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70" descr="Sunset on snowcapped mountains">
            <a:extLst>
              <a:ext uri="{FF2B5EF4-FFF2-40B4-BE49-F238E27FC236}">
                <a16:creationId xmlns:a16="http://schemas.microsoft.com/office/drawing/2014/main" id="{C5528E5B-ABCB-E94D-8333-32978B4089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-1" b="15728"/>
          <a:stretch/>
        </p:blipFill>
        <p:spPr>
          <a:xfrm>
            <a:off x="-15675" y="10"/>
            <a:ext cx="12191695" cy="6857990"/>
          </a:xfrm>
          <a:prstGeom prst="rect">
            <a:avLst/>
          </a:prstGeom>
        </p:spPr>
      </p:pic>
      <p:sp>
        <p:nvSpPr>
          <p:cNvPr id="116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7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8" name="Rectangle 108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E0AB2-BDEC-3348-9133-E69324AEE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933" y="1193800"/>
            <a:ext cx="3092388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cap="all" spc="390" baseline="0" dirty="0">
                <a:latin typeface="+mj-lt"/>
                <a:ea typeface="+mj-ea"/>
                <a:cs typeface="+mj-cs"/>
              </a:rPr>
              <a:t>Trauma-informed workplaces are the future</a:t>
            </a:r>
          </a:p>
        </p:txBody>
      </p:sp>
      <p:cxnSp>
        <p:nvCxnSpPr>
          <p:cNvPr id="119" name="Straight Connector 110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A7CB0-48A6-E44A-954A-06417AFB1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800" dirty="0"/>
              <a:t>80% of employers report that their “most consequential” action during the pandemic has been to consider the physical safety and emotion health of employees.</a:t>
            </a:r>
          </a:p>
        </p:txBody>
      </p:sp>
      <p:sp>
        <p:nvSpPr>
          <p:cNvPr id="1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C8464A-5A14-3041-945E-03B74AC94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5094" y="5508059"/>
            <a:ext cx="1704616" cy="999494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05AFE268-06CA-CE4A-AF89-5C22797C7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714" y="5044283"/>
            <a:ext cx="1697036" cy="16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74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5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Sunset on snowcapped mountains">
            <a:extLst>
              <a:ext uri="{FF2B5EF4-FFF2-40B4-BE49-F238E27FC236}">
                <a16:creationId xmlns:a16="http://schemas.microsoft.com/office/drawing/2014/main" id="{29B12B1B-B990-774A-AABF-2A7FA8C97E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r="-1" b="15728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49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0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Rectangle 41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E0AB2-BDEC-3348-9133-E69324AEE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216" y="1193800"/>
            <a:ext cx="3724090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cap="all" spc="390" baseline="0" dirty="0">
                <a:latin typeface="+mj-lt"/>
                <a:ea typeface="+mj-ea"/>
                <a:cs typeface="+mj-cs"/>
              </a:rPr>
              <a:t>Fundamental reality</a:t>
            </a:r>
          </a:p>
        </p:txBody>
      </p:sp>
      <p:cxnSp>
        <p:nvCxnSpPr>
          <p:cNvPr id="52" name="Straight Connector 43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A7CB0-48A6-E44A-954A-06417AFB1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7778" y="1193800"/>
            <a:ext cx="4448718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800" cap="all" spc="390" dirty="0"/>
              <a:t>Your workplace can be a “safe” place for everyone</a:t>
            </a:r>
            <a:endParaRPr lang="en-US" sz="2800" dirty="0"/>
          </a:p>
        </p:txBody>
      </p:sp>
      <p:sp>
        <p:nvSpPr>
          <p:cNvPr id="53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A1E927-37A6-BB4A-BE48-F2FA1DA65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5094" y="5508059"/>
            <a:ext cx="1704616" cy="999494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BE1A1FBD-439C-C243-8D3F-D31A2F2E0B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714" y="5044283"/>
            <a:ext cx="1697036" cy="16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31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unset on snowcapped mountains">
            <a:extLst>
              <a:ext uri="{FF2B5EF4-FFF2-40B4-BE49-F238E27FC236}">
                <a16:creationId xmlns:a16="http://schemas.microsoft.com/office/drawing/2014/main" id="{E036DF90-24A8-BD4E-8F97-63B191A77D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r="-1" b="15728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0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E0AB2-BDEC-3348-9133-E69324AEE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cap="all" spc="390" baseline="0" dirty="0">
                <a:latin typeface="+mj-lt"/>
                <a:ea typeface="+mj-ea"/>
                <a:cs typeface="+mj-cs"/>
              </a:rPr>
              <a:t>To Consider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A7CB0-48A6-E44A-954A-06417AFB1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889" y="1685296"/>
            <a:ext cx="6085091" cy="4273159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Are you aware of the number of people around you affected by trauma?</a:t>
            </a:r>
          </a:p>
          <a:p>
            <a:pPr marL="0" indent="0">
              <a:buNone/>
            </a:pPr>
            <a:r>
              <a:rPr lang="en-US" sz="2800" dirty="0"/>
              <a:t>How are you building a trauma-resilient workplace?</a:t>
            </a:r>
          </a:p>
          <a:p>
            <a:pPr marL="0" indent="0">
              <a:buNone/>
            </a:pPr>
            <a:r>
              <a:rPr lang="en-US" sz="2800" dirty="0"/>
              <a:t>What is your plan for a mental health crisis at work?</a:t>
            </a:r>
          </a:p>
          <a:p>
            <a:pPr marL="0" indent="0">
              <a:buNone/>
            </a:pPr>
            <a:r>
              <a:rPr lang="en-US" sz="2800" dirty="0"/>
              <a:t>What mental healthy resources have you made available for your workforce?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6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A9BB7A-1A00-8947-8471-D002AA08C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5094" y="5508059"/>
            <a:ext cx="1704616" cy="999494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51AE4E9E-15C5-4843-96A2-1D508CA94C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714" y="5044283"/>
            <a:ext cx="1697036" cy="16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31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unset on snowcapped mountains">
            <a:extLst>
              <a:ext uri="{FF2B5EF4-FFF2-40B4-BE49-F238E27FC236}">
                <a16:creationId xmlns:a16="http://schemas.microsoft.com/office/drawing/2014/main" id="{E036DF90-24A8-BD4E-8F97-63B191A77D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r="-1" b="15728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0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E0AB2-BDEC-3348-9133-E69324AEE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cap="all" spc="390" baseline="0" dirty="0">
                <a:latin typeface="+mj-lt"/>
                <a:ea typeface="+mj-ea"/>
                <a:cs typeface="+mj-cs"/>
              </a:rPr>
              <a:t>Resources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A7CB0-48A6-E44A-954A-06417AFB1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272" y="1788578"/>
            <a:ext cx="6085091" cy="32808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sz="2400" i="1" dirty="0"/>
              <a:t>The Body Keeps the Score</a:t>
            </a:r>
            <a:r>
              <a:rPr lang="en-US" sz="2400" dirty="0"/>
              <a:t>, </a:t>
            </a:r>
            <a:r>
              <a:rPr lang="en-US" sz="1800" dirty="0"/>
              <a:t>Bessel Van Der Kolk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400" i="1" dirty="0"/>
              <a:t>Trauma and Mental Health in the Workplace</a:t>
            </a:r>
            <a:r>
              <a:rPr lang="en-US" sz="2400" dirty="0"/>
              <a:t>,  </a:t>
            </a:r>
            <a:r>
              <a:rPr lang="en-US" sz="1800" dirty="0"/>
              <a:t>One Mind at Work and the SHRM Foundation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1800" dirty="0"/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sz="2400" i="1" dirty="0"/>
              <a:t>Trauma At The Workplace, What To Do About It, </a:t>
            </a:r>
            <a:r>
              <a:rPr lang="en-US" sz="1800" dirty="0" err="1"/>
              <a:t>Garen</a:t>
            </a:r>
            <a:r>
              <a:rPr lang="en-US" sz="1800" dirty="0"/>
              <a:t> </a:t>
            </a:r>
            <a:r>
              <a:rPr lang="en-US" sz="1800" dirty="0" err="1"/>
              <a:t>Staglin</a:t>
            </a:r>
            <a:r>
              <a:rPr lang="en-US" sz="1800" dirty="0"/>
              <a:t>,</a:t>
            </a:r>
            <a:r>
              <a:rPr lang="en-US" sz="1800" b="1" dirty="0"/>
              <a:t> </a:t>
            </a:r>
            <a:r>
              <a:rPr lang="en-US" sz="1800" dirty="0"/>
              <a:t>Forbes, November 10, 2021</a:t>
            </a:r>
            <a:endParaRPr lang="en-US" sz="2400" dirty="0"/>
          </a:p>
        </p:txBody>
      </p:sp>
      <p:sp>
        <p:nvSpPr>
          <p:cNvPr id="26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A9BB7A-1A00-8947-8471-D002AA08C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5094" y="5508059"/>
            <a:ext cx="1704616" cy="999494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51AE4E9E-15C5-4843-96A2-1D508CA94C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714" y="5044283"/>
            <a:ext cx="1697036" cy="16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2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5" name="Rectangle 102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70" descr="Sunset on snowcapped mountains">
            <a:extLst>
              <a:ext uri="{FF2B5EF4-FFF2-40B4-BE49-F238E27FC236}">
                <a16:creationId xmlns:a16="http://schemas.microsoft.com/office/drawing/2014/main" id="{C5528E5B-ABCB-E94D-8333-32978B4089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r="-1" b="15728"/>
          <a:stretch/>
        </p:blipFill>
        <p:spPr>
          <a:xfrm>
            <a:off x="0" y="24691"/>
            <a:ext cx="12191695" cy="6857990"/>
          </a:xfrm>
          <a:prstGeom prst="rect">
            <a:avLst/>
          </a:prstGeom>
        </p:spPr>
      </p:pic>
      <p:sp>
        <p:nvSpPr>
          <p:cNvPr id="116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7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8" name="Rectangle 108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E0AB2-BDEC-3348-9133-E69324AEE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522" y="1104186"/>
            <a:ext cx="3583086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800" kern="1200" cap="all" spc="390" baseline="0" dirty="0">
                <a:latin typeface="+mj-lt"/>
                <a:ea typeface="+mj-ea"/>
                <a:cs typeface="+mj-cs"/>
              </a:rPr>
              <a:t>Building</a:t>
            </a:r>
            <a:br>
              <a:rPr lang="en-US" sz="2800" kern="1200" cap="all" spc="390" baseline="0" dirty="0">
                <a:latin typeface="+mj-lt"/>
                <a:ea typeface="+mj-ea"/>
                <a:cs typeface="+mj-cs"/>
              </a:rPr>
            </a:br>
            <a:r>
              <a:rPr lang="en-US" sz="2800" kern="1200" cap="all" spc="390" baseline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Trauma-Informed</a:t>
            </a:r>
            <a:br>
              <a:rPr lang="en-US" sz="2800" kern="1200" cap="all" spc="390" baseline="0" dirty="0">
                <a:latin typeface="+mj-lt"/>
                <a:ea typeface="+mj-ea"/>
                <a:cs typeface="+mj-cs"/>
              </a:rPr>
            </a:br>
            <a:r>
              <a:rPr lang="en-US" sz="2800" kern="1200" cap="all" spc="390" baseline="0" dirty="0">
                <a:latin typeface="+mj-lt"/>
                <a:ea typeface="+mj-ea"/>
                <a:cs typeface="+mj-cs"/>
              </a:rPr>
              <a:t>Workplaces</a:t>
            </a:r>
            <a:br>
              <a:rPr lang="en-US" sz="2800" kern="1200" cap="all" spc="390" baseline="0" dirty="0">
                <a:latin typeface="+mj-lt"/>
                <a:ea typeface="+mj-ea"/>
                <a:cs typeface="+mj-cs"/>
              </a:rPr>
            </a:br>
            <a:endParaRPr lang="en-US" sz="2800" kern="1200" cap="all" spc="390" baseline="0" dirty="0">
              <a:latin typeface="+mj-lt"/>
              <a:ea typeface="+mj-ea"/>
              <a:cs typeface="+mj-cs"/>
            </a:endParaRPr>
          </a:p>
        </p:txBody>
      </p:sp>
      <p:cxnSp>
        <p:nvCxnSpPr>
          <p:cNvPr id="119" name="Straight Connector 110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A7CB0-48A6-E44A-954A-06417AFB1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858420"/>
            <a:ext cx="6085091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John D. Erickson, DMN</a:t>
            </a:r>
          </a:p>
          <a:p>
            <a:pPr marL="0" indent="0">
              <a:buNone/>
            </a:pPr>
            <a:r>
              <a:rPr lang="en-US" sz="2400" dirty="0"/>
              <a:t>Dennis R. Humphrey, PhD</a:t>
            </a:r>
          </a:p>
          <a:p>
            <a:pPr marL="0" indent="0">
              <a:buNone/>
            </a:pPr>
            <a:r>
              <a:rPr lang="en-US" sz="2400" dirty="0"/>
              <a:t>August 16, 2022</a:t>
            </a:r>
          </a:p>
          <a:p>
            <a:pPr marL="0" indent="0">
              <a:buNone/>
            </a:pPr>
            <a:r>
              <a:rPr lang="en-US" sz="2400" dirty="0"/>
              <a:t>Eden Business Concepts, LLC</a:t>
            </a:r>
          </a:p>
        </p:txBody>
      </p:sp>
      <p:sp>
        <p:nvSpPr>
          <p:cNvPr id="1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C8464A-5A14-3041-945E-03B74AC94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5094" y="5508059"/>
            <a:ext cx="1704616" cy="999494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D44D55C-DF28-0341-9B59-0451BD0AA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714" y="5044283"/>
            <a:ext cx="1697036" cy="16970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AC01E0-3767-D049-8262-BED105E93E19}"/>
              </a:ext>
            </a:extLst>
          </p:cNvPr>
          <p:cNvSpPr txBox="1"/>
          <p:nvPr/>
        </p:nvSpPr>
        <p:spPr>
          <a:xfrm>
            <a:off x="2531778" y="5883031"/>
            <a:ext cx="6980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©️Eden Business Concepts LLC, 2022</a:t>
            </a:r>
          </a:p>
          <a:p>
            <a:r>
              <a:rPr lang="en-US" sz="1200" dirty="0"/>
              <a:t>Some material adapted from the 2021 One Mind at Work report: </a:t>
            </a:r>
            <a:r>
              <a:rPr lang="en-US" sz="1200" i="1" dirty="0"/>
              <a:t>Trauma and Mental Health in the Workplace.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95603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unset on snowcapped mountains">
            <a:extLst>
              <a:ext uri="{FF2B5EF4-FFF2-40B4-BE49-F238E27FC236}">
                <a16:creationId xmlns:a16="http://schemas.microsoft.com/office/drawing/2014/main" id="{D42B8A69-EE84-3944-92C4-9AE51C8F6C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r="-1" b="15728"/>
          <a:stretch/>
        </p:blipFill>
        <p:spPr>
          <a:xfrm>
            <a:off x="305" y="0"/>
            <a:ext cx="12191695" cy="6857990"/>
          </a:xfrm>
          <a:prstGeom prst="rect">
            <a:avLst/>
          </a:prstGeom>
        </p:spPr>
      </p:pic>
      <p:sp>
        <p:nvSpPr>
          <p:cNvPr id="57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9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296E24-07C5-E741-82E6-5CA30BFF7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726" y="1193800"/>
            <a:ext cx="3495595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Foundational Perspective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9F9B23-D821-6243-A7BD-B2B2CCD59D9B}"/>
              </a:ext>
            </a:extLst>
          </p:cNvPr>
          <p:cNvSpPr txBox="1"/>
          <p:nvPr/>
        </p:nvSpPr>
        <p:spPr>
          <a:xfrm>
            <a:off x="5151047" y="2908342"/>
            <a:ext cx="62132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We are most satisfied and effective in our work when the environment around us feels SAFE.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912C00-1656-C847-83FC-DD3FA7253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5094" y="5508059"/>
            <a:ext cx="1704616" cy="999494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C104F458-81B5-934D-A6D4-89FE86C0B9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714" y="5044283"/>
            <a:ext cx="1697036" cy="16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80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5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Sunset on snowcapped mountains">
            <a:extLst>
              <a:ext uri="{FF2B5EF4-FFF2-40B4-BE49-F238E27FC236}">
                <a16:creationId xmlns:a16="http://schemas.microsoft.com/office/drawing/2014/main" id="{29B12B1B-B990-774A-AABF-2A7FA8C97E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r="-1" b="15728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49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0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Rectangle 41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E0AB2-BDEC-3348-9133-E69324AEE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216" y="1193800"/>
            <a:ext cx="3724090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cap="all" spc="390" baseline="0" dirty="0">
                <a:latin typeface="+mj-lt"/>
                <a:ea typeface="+mj-ea"/>
                <a:cs typeface="+mj-cs"/>
              </a:rPr>
              <a:t>Fundamental reality</a:t>
            </a:r>
          </a:p>
        </p:txBody>
      </p:sp>
      <p:cxnSp>
        <p:nvCxnSpPr>
          <p:cNvPr id="52" name="Straight Connector 43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A7CB0-48A6-E44A-954A-06417AFB1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7778" y="1193800"/>
            <a:ext cx="4448718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800" cap="all" spc="390" dirty="0"/>
              <a:t>Your workplace can be a “safe” place for everyone</a:t>
            </a:r>
            <a:endParaRPr lang="en-US" sz="2800" dirty="0"/>
          </a:p>
        </p:txBody>
      </p:sp>
      <p:sp>
        <p:nvSpPr>
          <p:cNvPr id="53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A1E927-37A6-BB4A-BE48-F2FA1DA65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5094" y="5508059"/>
            <a:ext cx="1704616" cy="999494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BE1A1FBD-439C-C243-8D3F-D31A2F2E0B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714" y="5044283"/>
            <a:ext cx="1697036" cy="16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37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unset on snowcapped mountains">
            <a:extLst>
              <a:ext uri="{FF2B5EF4-FFF2-40B4-BE49-F238E27FC236}">
                <a16:creationId xmlns:a16="http://schemas.microsoft.com/office/drawing/2014/main" id="{E2A4EC3E-43E5-3743-B83B-380945A276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-1" b="15728"/>
          <a:stretch/>
        </p:blipFill>
        <p:spPr>
          <a:xfrm>
            <a:off x="305" y="19548"/>
            <a:ext cx="12191695" cy="6857990"/>
          </a:xfrm>
          <a:prstGeom prst="rect">
            <a:avLst/>
          </a:prstGeom>
        </p:spPr>
      </p:pic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1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E0AB2-BDEC-3348-9133-E69324AEE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112" y="1193800"/>
            <a:ext cx="3608209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kern="1200" cap="all" spc="390" baseline="0" dirty="0">
                <a:latin typeface="+mj-lt"/>
                <a:ea typeface="+mj-ea"/>
                <a:cs typeface="+mj-cs"/>
              </a:rPr>
              <a:t>A </a:t>
            </a:r>
            <a:br>
              <a:rPr lang="en-US" kern="1200" cap="all" spc="390" baseline="0" dirty="0">
                <a:latin typeface="+mj-lt"/>
                <a:ea typeface="+mj-ea"/>
                <a:cs typeface="+mj-cs"/>
              </a:rPr>
            </a:br>
            <a:r>
              <a:rPr lang="en-US" kern="1200" cap="all" spc="390" baseline="0" dirty="0">
                <a:latin typeface="+mj-lt"/>
                <a:ea typeface="+mj-ea"/>
                <a:cs typeface="+mj-cs"/>
              </a:rPr>
              <a:t>“</a:t>
            </a:r>
            <a:r>
              <a:rPr lang="en-US" kern="1200" cap="all" spc="390" baseline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sAFE</a:t>
            </a:r>
            <a:r>
              <a:rPr lang="en-US" kern="1200" cap="all" spc="390" baseline="0" dirty="0">
                <a:latin typeface="+mj-lt"/>
                <a:ea typeface="+mj-ea"/>
                <a:cs typeface="+mj-cs"/>
              </a:rPr>
              <a:t>” Environment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A7CB0-48A6-E44A-954A-06417AFB1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FF00"/>
                </a:solidFill>
              </a:rPr>
              <a:t>S</a:t>
            </a:r>
            <a:r>
              <a:rPr lang="en-US" sz="3200" dirty="0"/>
              <a:t>ecure – not threatened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00"/>
                </a:solidFill>
              </a:rPr>
              <a:t>A</a:t>
            </a:r>
            <a:r>
              <a:rPr lang="en-US" sz="3200" dirty="0"/>
              <a:t>cknowledged – not ignored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00"/>
                </a:solidFill>
              </a:rPr>
              <a:t>F</a:t>
            </a:r>
            <a:r>
              <a:rPr lang="en-US" sz="3200" dirty="0"/>
              <a:t>ree – not coerced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00"/>
                </a:solidFill>
              </a:rPr>
              <a:t>E</a:t>
            </a:r>
            <a:r>
              <a:rPr lang="en-US" sz="3200" dirty="0"/>
              <a:t>mpowered – not controlled</a:t>
            </a:r>
          </a:p>
        </p:txBody>
      </p:sp>
      <p:sp>
        <p:nvSpPr>
          <p:cNvPr id="27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9245D3-0CA1-D44F-84C7-FD6867DF5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5094" y="5508059"/>
            <a:ext cx="1704616" cy="999494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26FEFB19-C0D6-7141-A09B-2D87F5A61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714" y="5044283"/>
            <a:ext cx="1697036" cy="16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86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unset on snowcapped mountains">
            <a:extLst>
              <a:ext uri="{FF2B5EF4-FFF2-40B4-BE49-F238E27FC236}">
                <a16:creationId xmlns:a16="http://schemas.microsoft.com/office/drawing/2014/main" id="{E2A4EC3E-43E5-3743-B83B-380945A276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r="-1" b="15728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1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E0AB2-BDEC-3348-9133-E69324AEE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112" y="1193800"/>
            <a:ext cx="3608209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kern="1200" cap="all" spc="390" baseline="0" dirty="0">
                <a:latin typeface="+mj-lt"/>
                <a:ea typeface="+mj-ea"/>
                <a:cs typeface="+mj-cs"/>
              </a:rPr>
              <a:t>A </a:t>
            </a:r>
            <a:br>
              <a:rPr lang="en-US" kern="1200" cap="all" spc="390" baseline="0" dirty="0">
                <a:latin typeface="+mj-lt"/>
                <a:ea typeface="+mj-ea"/>
                <a:cs typeface="+mj-cs"/>
              </a:rPr>
            </a:br>
            <a:r>
              <a:rPr lang="en-US" kern="1200" cap="all" spc="390" baseline="0" dirty="0">
                <a:latin typeface="+mj-lt"/>
                <a:ea typeface="+mj-ea"/>
                <a:cs typeface="+mj-cs"/>
              </a:rPr>
              <a:t>“</a:t>
            </a:r>
            <a:r>
              <a:rPr lang="en-US" kern="1200" cap="all" spc="390" baseline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sAFE</a:t>
            </a:r>
            <a:r>
              <a:rPr lang="en-US" kern="1200" cap="all" spc="390" baseline="0" dirty="0">
                <a:latin typeface="+mj-lt"/>
                <a:ea typeface="+mj-ea"/>
                <a:cs typeface="+mj-cs"/>
              </a:rPr>
              <a:t>” Environment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A7CB0-48A6-E44A-954A-06417AFB1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673055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FF00"/>
                </a:solidFill>
              </a:rPr>
              <a:t>S</a:t>
            </a:r>
            <a:r>
              <a:rPr lang="en-US" sz="3200" dirty="0"/>
              <a:t>ecure – support, empathy, trust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00"/>
                </a:solidFill>
              </a:rPr>
              <a:t>A</a:t>
            </a:r>
            <a:r>
              <a:rPr lang="en-US" sz="3200" dirty="0"/>
              <a:t>cknowledged – attention and value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00"/>
                </a:solidFill>
              </a:rPr>
              <a:t>F</a:t>
            </a:r>
            <a:r>
              <a:rPr lang="en-US" sz="3200" dirty="0"/>
              <a:t>ree – learn, change, grow, speak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00"/>
                </a:solidFill>
              </a:rPr>
              <a:t>E</a:t>
            </a:r>
            <a:r>
              <a:rPr lang="en-US" sz="3200" dirty="0"/>
              <a:t>mpowered – able to decide and act</a:t>
            </a:r>
          </a:p>
        </p:txBody>
      </p:sp>
      <p:sp>
        <p:nvSpPr>
          <p:cNvPr id="27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9245D3-0CA1-D44F-84C7-FD6867DF5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5094" y="5508059"/>
            <a:ext cx="1704616" cy="999494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EFEF7011-2AEF-BC4A-BF28-FFAF9A6239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714" y="5044283"/>
            <a:ext cx="1697036" cy="16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03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Sunset on snowcapped mountains">
            <a:extLst>
              <a:ext uri="{FF2B5EF4-FFF2-40B4-BE49-F238E27FC236}">
                <a16:creationId xmlns:a16="http://schemas.microsoft.com/office/drawing/2014/main" id="{E20C567E-2916-A04F-BD35-C07DA2E745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r="-1" b="15728"/>
          <a:stretch/>
        </p:blipFill>
        <p:spPr>
          <a:xfrm>
            <a:off x="305" y="-6132"/>
            <a:ext cx="12191695" cy="6857990"/>
          </a:xfrm>
          <a:prstGeom prst="rect">
            <a:avLst/>
          </a:prstGeom>
        </p:spPr>
      </p:pic>
      <p:sp>
        <p:nvSpPr>
          <p:cNvPr id="38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0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E0AB2-BDEC-3348-9133-E69324AEE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290" y="1073363"/>
            <a:ext cx="2382030" cy="4699000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z="2800" spc="390" baseline="0" dirty="0"/>
              <a:t>Driving Question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A7CB0-48A6-E44A-954A-06417AFB1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vert="horz" lIns="91440" tIns="91440" rIns="91440" bIns="91440" rtlCol="0" anchor="ctr">
            <a:normAutofit/>
          </a:bodyPr>
          <a:lstStyle/>
          <a:p>
            <a:pPr marL="0" indent="0">
              <a:buNone/>
            </a:pPr>
            <a:r>
              <a:rPr lang="en-US" sz="2800" cap="all" spc="390" dirty="0"/>
              <a:t>Do you recognize and care Well for those who are affected by trauma?</a:t>
            </a:r>
            <a:endParaRPr lang="en-US" sz="2800" cap="all" dirty="0"/>
          </a:p>
        </p:txBody>
      </p:sp>
      <p:sp>
        <p:nvSpPr>
          <p:cNvPr id="46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716193-3A8C-874D-8591-116B03697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5094" y="5508059"/>
            <a:ext cx="1704616" cy="999494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648455ED-F01C-CA4E-BA09-5AE07FF5F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714" y="5044283"/>
            <a:ext cx="1697036" cy="16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4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unset on snowcapped mountains">
            <a:extLst>
              <a:ext uri="{FF2B5EF4-FFF2-40B4-BE49-F238E27FC236}">
                <a16:creationId xmlns:a16="http://schemas.microsoft.com/office/drawing/2014/main" id="{D42B8A69-EE84-3944-92C4-9AE51C8F6C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r="-1" b="15728"/>
          <a:stretch/>
        </p:blipFill>
        <p:spPr>
          <a:xfrm>
            <a:off x="20713" y="0"/>
            <a:ext cx="12191695" cy="6857990"/>
          </a:xfrm>
          <a:prstGeom prst="rect">
            <a:avLst/>
          </a:prstGeom>
        </p:spPr>
      </p:pic>
      <p:sp>
        <p:nvSpPr>
          <p:cNvPr id="57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9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296E24-07C5-E741-82E6-5CA30BFF7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982" y="1079495"/>
            <a:ext cx="2713231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Our Brain </a:t>
            </a:r>
            <a:br>
              <a:rPr lang="en-US" dirty="0"/>
            </a:br>
            <a:r>
              <a:rPr lang="en-US" dirty="0"/>
              <a:t>on Trauma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912C00-1656-C847-83FC-DD3FA7253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5094" y="5508059"/>
            <a:ext cx="1704616" cy="999494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C104F458-81B5-934D-A6D4-89FE86C0B9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714" y="5044283"/>
            <a:ext cx="1697036" cy="1697036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A5A3A926-ACFB-1346-8129-CA2E82F96A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3812" y="1044413"/>
            <a:ext cx="5511194" cy="427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35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unset on snowcapped mountains">
            <a:extLst>
              <a:ext uri="{FF2B5EF4-FFF2-40B4-BE49-F238E27FC236}">
                <a16:creationId xmlns:a16="http://schemas.microsoft.com/office/drawing/2014/main" id="{D42B8A69-EE84-3944-92C4-9AE51C8F6C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r="-1" b="15728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57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9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296E24-07C5-E741-82E6-5CA30BFF7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172" y="1193800"/>
            <a:ext cx="3526149" cy="4699000"/>
          </a:xfrm>
        </p:spPr>
        <p:txBody>
          <a:bodyPr anchor="ctr">
            <a:normAutofit/>
          </a:bodyPr>
          <a:lstStyle/>
          <a:p>
            <a:pPr algn="ctr"/>
            <a:r>
              <a:rPr lang="en-US"/>
              <a:t>What is</a:t>
            </a:r>
            <a:br>
              <a:rPr lang="en-US"/>
            </a:br>
            <a:r>
              <a:rPr lang="en-US"/>
              <a:t>“Trauma”?</a:t>
            </a:r>
            <a:endParaRPr lang="en-US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65DC77E-63B5-E741-BBE1-BD20C8B86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5094" y="5508059"/>
            <a:ext cx="1704616" cy="999494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EBAE772-D612-364D-A38A-E04D8F4FC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115" y="968210"/>
            <a:ext cx="6085091" cy="469900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An umbrella term for the mental, emotional, neurological, and physical response to an intensely distressing or disturbing event(s).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People who experience these events remain trapped in the past, constantly reliving the traumatic event through triggers and flashbacks.</a:t>
            </a: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167A8AA6-147C-7F41-A3B4-9E5A66B6F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714" y="5044283"/>
            <a:ext cx="1697036" cy="16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18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759</Words>
  <Application>Microsoft Macintosh PowerPoint</Application>
  <PresentationFormat>Widescreen</PresentationFormat>
  <Paragraphs>120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Gill Sans MT</vt:lpstr>
      <vt:lpstr>Gallery</vt:lpstr>
      <vt:lpstr>When Trauma Comes to Work</vt:lpstr>
      <vt:lpstr>Building Trauma-Informed Workplaces </vt:lpstr>
      <vt:lpstr>Foundational Perspective</vt:lpstr>
      <vt:lpstr>Fundamental reality</vt:lpstr>
      <vt:lpstr>A  “sAFE” Environment</vt:lpstr>
      <vt:lpstr>A  “sAFE” Environment</vt:lpstr>
      <vt:lpstr>Driving Question</vt:lpstr>
      <vt:lpstr>Our Brain  on Trauma</vt:lpstr>
      <vt:lpstr>What is “Trauma”?</vt:lpstr>
      <vt:lpstr>Trauma is Real &amp; Powerful</vt:lpstr>
      <vt:lpstr>Trauma IQ</vt:lpstr>
      <vt:lpstr>Trauma IQ</vt:lpstr>
      <vt:lpstr>Effects  of  Trauma</vt:lpstr>
      <vt:lpstr>Effects of Trauma</vt:lpstr>
      <vt:lpstr>What you observe</vt:lpstr>
      <vt:lpstr>Crafting a response to trauma –   proactive &amp; preventative </vt:lpstr>
      <vt:lpstr>Creating a Trauma-Resilient workplace</vt:lpstr>
      <vt:lpstr>Managing  a Crisis</vt:lpstr>
      <vt:lpstr>PowerPoint Presentation</vt:lpstr>
      <vt:lpstr>Trauma-informed workplaces are the future</vt:lpstr>
      <vt:lpstr>Fundamental reality</vt:lpstr>
      <vt:lpstr>To Consider</vt:lpstr>
      <vt:lpstr>Resources</vt:lpstr>
      <vt:lpstr>Building Trauma-Informed Workplaces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Investing In a  healthy heart</dc:title>
  <dc:creator>John Erickson</dc:creator>
  <cp:lastModifiedBy>John Erickson</cp:lastModifiedBy>
  <cp:revision>33</cp:revision>
  <dcterms:created xsi:type="dcterms:W3CDTF">2022-04-20T16:26:48Z</dcterms:created>
  <dcterms:modified xsi:type="dcterms:W3CDTF">2022-08-16T18:03:53Z</dcterms:modified>
</cp:coreProperties>
</file>